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59" r:id="rId5"/>
    <p:sldId id="258" r:id="rId6"/>
    <p:sldId id="260" r:id="rId7"/>
    <p:sldId id="262" r:id="rId8"/>
    <p:sldId id="261" r:id="rId9"/>
    <p:sldId id="264" r:id="rId10"/>
    <p:sldId id="273" r:id="rId11"/>
    <p:sldId id="263" r:id="rId12"/>
    <p:sldId id="275" r:id="rId13"/>
    <p:sldId id="266" r:id="rId14"/>
    <p:sldId id="267" r:id="rId15"/>
    <p:sldId id="269" r:id="rId16"/>
    <p:sldId id="270" r:id="rId17"/>
    <p:sldId id="268" r:id="rId18"/>
    <p:sldId id="271" r:id="rId19"/>
    <p:sldId id="272" r:id="rId20"/>
    <p:sldId id="288" r:id="rId21"/>
    <p:sldId id="284" r:id="rId22"/>
    <p:sldId id="285" r:id="rId23"/>
    <p:sldId id="289" r:id="rId24"/>
    <p:sldId id="280" r:id="rId25"/>
    <p:sldId id="281" r:id="rId26"/>
    <p:sldId id="276" r:id="rId27"/>
    <p:sldId id="277" r:id="rId28"/>
    <p:sldId id="278" r:id="rId29"/>
    <p:sldId id="279" r:id="rId30"/>
    <p:sldId id="286" r:id="rId31"/>
    <p:sldId id="287" r:id="rId32"/>
    <p:sldId id="282" r:id="rId3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064"/>
    <p:restoredTop sz="94675"/>
  </p:normalViewPr>
  <p:slideViewPr>
    <p:cSldViewPr snapToGrid="0" snapToObjects="1">
      <p:cViewPr varScale="1">
        <p:scale>
          <a:sx n="68" d="100"/>
          <a:sy n="68" d="100"/>
        </p:scale>
        <p:origin x="486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39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26/03/2019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71E3B5-6D40-7C40-83F9-B40193A3561A}" type="slidenum">
              <a:rPr lang="fr-FR" smtClean="0"/>
              <a:t>‹N°›</a:t>
            </a:fld>
            <a:endParaRPr lang="fr-FR" dirty="0"/>
          </a:p>
        </p:txBody>
      </p:sp>
      <p:sp>
        <p:nvSpPr>
          <p:cNvPr id="6" name="Espace réservé de l’en-tête 5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fr-FR" dirty="0" err="1"/>
              <a:t>CaPillar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42084120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fr-FR"/>
              <a:t>26/03/2019</a:t>
            </a:r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3D105A-3A5F-6040-8176-1E6ADC658AD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18999043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3D105A-3A5F-6040-8176-1E6ADC658ADC}" type="slidenum">
              <a:rPr lang="fr-FR" smtClean="0"/>
              <a:t>1</a:t>
            </a:fld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r>
              <a:rPr lang="fr-FR"/>
              <a:t>26/03/2019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690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  <a:endParaRPr lang="en-US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93" y="6088101"/>
            <a:ext cx="722547" cy="60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42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21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Cliquez pour 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66839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20419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524101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20575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700412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386031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26157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88279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53016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509122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245159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29061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820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361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35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3724506" y="6356350"/>
            <a:ext cx="425976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008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372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Cliquez et modifiez le titre</a:t>
            </a:r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03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598250-15E1-DC49-8A3E-5B414A89D8A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01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et modifiez le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E4DF1-4489-5E4E-A5DF-1C71266F881E}" type="datetimeFigureOut">
              <a:rPr lang="fr-FR" smtClean="0"/>
              <a:t>26/03/2019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BF7B8-3013-EC45-98A6-804074E20D2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546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DB7ADBC-26DA-450D-A8BF-E1ACCB4663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0234" y="1"/>
            <a:ext cx="6488456" cy="3036711"/>
          </a:xfrm>
          <a:custGeom>
            <a:avLst/>
            <a:gdLst>
              <a:gd name="connsiteX0" fmla="*/ 0 w 6488456"/>
              <a:gd name="connsiteY0" fmla="*/ 0 h 3036711"/>
              <a:gd name="connsiteX1" fmla="*/ 6488456 w 6488456"/>
              <a:gd name="connsiteY1" fmla="*/ 0 h 3036711"/>
              <a:gd name="connsiteX2" fmla="*/ 6482686 w 6488456"/>
              <a:gd name="connsiteY2" fmla="*/ 114279 h 3036711"/>
              <a:gd name="connsiteX3" fmla="*/ 3244228 w 6488456"/>
              <a:gd name="connsiteY3" fmla="*/ 3036711 h 3036711"/>
              <a:gd name="connsiteX4" fmla="*/ 5771 w 6488456"/>
              <a:gd name="connsiteY4" fmla="*/ 114279 h 30367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8456" h="3036711">
                <a:moveTo>
                  <a:pt x="0" y="0"/>
                </a:moveTo>
                <a:lnTo>
                  <a:pt x="6488456" y="0"/>
                </a:lnTo>
                <a:lnTo>
                  <a:pt x="6482686" y="114279"/>
                </a:lnTo>
                <a:cubicBezTo>
                  <a:pt x="6315984" y="1755766"/>
                  <a:pt x="4929697" y="3036711"/>
                  <a:pt x="3244228" y="3036711"/>
                </a:cubicBezTo>
                <a:cubicBezTo>
                  <a:pt x="1558760" y="3036711"/>
                  <a:pt x="172473" y="1755766"/>
                  <a:pt x="5771" y="114279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3C0EDB-60D3-4CEF-8B80-C6D01E08DE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96216"/>
            <a:ext cx="5198011" cy="3957242"/>
          </a:xfrm>
          <a:custGeom>
            <a:avLst/>
            <a:gdLst>
              <a:gd name="connsiteX0" fmla="*/ 1942747 w 5198011"/>
              <a:gd name="connsiteY0" fmla="*/ 0 h 3957242"/>
              <a:gd name="connsiteX1" fmla="*/ 5198011 w 5198011"/>
              <a:gd name="connsiteY1" fmla="*/ 3255264 h 3957242"/>
              <a:gd name="connsiteX2" fmla="*/ 5131876 w 5198011"/>
              <a:gd name="connsiteY2" fmla="*/ 3911314 h 3957242"/>
              <a:gd name="connsiteX3" fmla="*/ 5120066 w 5198011"/>
              <a:gd name="connsiteY3" fmla="*/ 3957242 h 3957242"/>
              <a:gd name="connsiteX4" fmla="*/ 0 w 5198011"/>
              <a:gd name="connsiteY4" fmla="*/ 3957242 h 3957242"/>
              <a:gd name="connsiteX5" fmla="*/ 0 w 5198011"/>
              <a:gd name="connsiteY5" fmla="*/ 647700 h 3957242"/>
              <a:gd name="connsiteX6" fmla="*/ 122698 w 5198011"/>
              <a:gd name="connsiteY6" fmla="*/ 555948 h 3957242"/>
              <a:gd name="connsiteX7" fmla="*/ 1942747 w 5198011"/>
              <a:gd name="connsiteY7" fmla="*/ 0 h 3957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8011" h="3957242">
                <a:moveTo>
                  <a:pt x="1942747" y="0"/>
                </a:moveTo>
                <a:cubicBezTo>
                  <a:pt x="3740580" y="0"/>
                  <a:pt x="5198011" y="1457431"/>
                  <a:pt x="5198011" y="3255264"/>
                </a:cubicBezTo>
                <a:cubicBezTo>
                  <a:pt x="5198011" y="3479993"/>
                  <a:pt x="5175239" y="3699404"/>
                  <a:pt x="5131876" y="3911314"/>
                </a:cubicBezTo>
                <a:lnTo>
                  <a:pt x="5120066" y="3957242"/>
                </a:lnTo>
                <a:lnTo>
                  <a:pt x="0" y="3957242"/>
                </a:lnTo>
                <a:lnTo>
                  <a:pt x="0" y="647700"/>
                </a:lnTo>
                <a:lnTo>
                  <a:pt x="122698" y="555948"/>
                </a:lnTo>
                <a:cubicBezTo>
                  <a:pt x="642241" y="204951"/>
                  <a:pt x="1268560" y="0"/>
                  <a:pt x="1942747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0C269CE-FB56-4D68-8CFB-1CFD5F350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59837" y="495702"/>
            <a:ext cx="6428625" cy="6357756"/>
          </a:xfrm>
          <a:custGeom>
            <a:avLst/>
            <a:gdLst>
              <a:gd name="connsiteX0" fmla="*/ 4279392 w 6428625"/>
              <a:gd name="connsiteY0" fmla="*/ 0 h 6357756"/>
              <a:gd name="connsiteX1" fmla="*/ 6319204 w 6428625"/>
              <a:gd name="connsiteY1" fmla="*/ 516500 h 6357756"/>
              <a:gd name="connsiteX2" fmla="*/ 6428625 w 6428625"/>
              <a:gd name="connsiteY2" fmla="*/ 579415 h 6357756"/>
              <a:gd name="connsiteX3" fmla="*/ 6428625 w 6428625"/>
              <a:gd name="connsiteY3" fmla="*/ 6357756 h 6357756"/>
              <a:gd name="connsiteX4" fmla="*/ 539921 w 6428625"/>
              <a:gd name="connsiteY4" fmla="*/ 6357756 h 6357756"/>
              <a:gd name="connsiteX5" fmla="*/ 516500 w 6428625"/>
              <a:gd name="connsiteY5" fmla="*/ 6319205 h 6357756"/>
              <a:gd name="connsiteX6" fmla="*/ 0 w 6428625"/>
              <a:gd name="connsiteY6" fmla="*/ 4279392 h 6357756"/>
              <a:gd name="connsiteX7" fmla="*/ 4279392 w 6428625"/>
              <a:gd name="connsiteY7" fmla="*/ 0 h 635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28625" h="6357756">
                <a:moveTo>
                  <a:pt x="4279392" y="0"/>
                </a:moveTo>
                <a:cubicBezTo>
                  <a:pt x="5017968" y="0"/>
                  <a:pt x="5712843" y="187105"/>
                  <a:pt x="6319204" y="516500"/>
                </a:cubicBezTo>
                <a:lnTo>
                  <a:pt x="6428625" y="579415"/>
                </a:lnTo>
                <a:lnTo>
                  <a:pt x="6428625" y="6357756"/>
                </a:lnTo>
                <a:lnTo>
                  <a:pt x="539921" y="6357756"/>
                </a:lnTo>
                <a:lnTo>
                  <a:pt x="516500" y="6319205"/>
                </a:lnTo>
                <a:cubicBezTo>
                  <a:pt x="187105" y="5712844"/>
                  <a:pt x="0" y="5017968"/>
                  <a:pt x="0" y="4279392"/>
                </a:cubicBezTo>
                <a:cubicBezTo>
                  <a:pt x="0" y="1915949"/>
                  <a:pt x="1915949" y="0"/>
                  <a:pt x="4279392" y="0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6ED7E7F-75F7-4581-A930-C4DEBC2A84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4429" y="660294"/>
            <a:ext cx="6264033" cy="6193164"/>
          </a:xfrm>
          <a:custGeom>
            <a:avLst/>
            <a:gdLst>
              <a:gd name="connsiteX0" fmla="*/ 4114800 w 6264033"/>
              <a:gd name="connsiteY0" fmla="*/ 0 h 6193164"/>
              <a:gd name="connsiteX1" fmla="*/ 6248473 w 6264033"/>
              <a:gd name="connsiteY1" fmla="*/ 595714 h 6193164"/>
              <a:gd name="connsiteX2" fmla="*/ 6264033 w 6264033"/>
              <a:gd name="connsiteY2" fmla="*/ 605689 h 6193164"/>
              <a:gd name="connsiteX3" fmla="*/ 6264033 w 6264033"/>
              <a:gd name="connsiteY3" fmla="*/ 6193164 h 6193164"/>
              <a:gd name="connsiteX4" fmla="*/ 567718 w 6264033"/>
              <a:gd name="connsiteY4" fmla="*/ 6193164 h 6193164"/>
              <a:gd name="connsiteX5" fmla="*/ 496635 w 6264033"/>
              <a:gd name="connsiteY5" fmla="*/ 6076158 h 6193164"/>
              <a:gd name="connsiteX6" fmla="*/ 0 w 6264033"/>
              <a:gd name="connsiteY6" fmla="*/ 4114800 h 6193164"/>
              <a:gd name="connsiteX7" fmla="*/ 4114800 w 6264033"/>
              <a:gd name="connsiteY7" fmla="*/ 0 h 619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264033" h="6193164">
                <a:moveTo>
                  <a:pt x="4114800" y="0"/>
                </a:moveTo>
                <a:cubicBezTo>
                  <a:pt x="4895986" y="0"/>
                  <a:pt x="5626328" y="217689"/>
                  <a:pt x="6248473" y="595714"/>
                </a:cubicBezTo>
                <a:lnTo>
                  <a:pt x="6264033" y="605689"/>
                </a:lnTo>
                <a:lnTo>
                  <a:pt x="6264033" y="6193164"/>
                </a:lnTo>
                <a:lnTo>
                  <a:pt x="567718" y="6193164"/>
                </a:lnTo>
                <a:lnTo>
                  <a:pt x="496635" y="6076158"/>
                </a:lnTo>
                <a:cubicBezTo>
                  <a:pt x="179909" y="5493119"/>
                  <a:pt x="0" y="4824969"/>
                  <a:pt x="0" y="4114800"/>
                </a:cubicBezTo>
                <a:cubicBezTo>
                  <a:pt x="0" y="1842259"/>
                  <a:pt x="1842259" y="0"/>
                  <a:pt x="4114800" y="0"/>
                </a:cubicBezTo>
                <a:close/>
              </a:path>
            </a:pathLst>
          </a:custGeom>
          <a:solidFill>
            <a:srgbClr val="B252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789743" y="2442411"/>
            <a:ext cx="4996329" cy="202440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Projet CaPillar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6789743" y="4632160"/>
            <a:ext cx="4996328" cy="106829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UV 4.4 ESNTA Bretagne</a:t>
            </a:r>
          </a:p>
          <a:p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ABDALLAH Rim, STOVEN Henri, QUEYRUT Simon, DUYE Rami, LESIEUR Louis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/>
          <a:srcRect t="5649" b="5649"/>
          <a:stretch/>
        </p:blipFill>
        <p:spPr>
          <a:xfrm>
            <a:off x="979870" y="2"/>
            <a:ext cx="6069184" cy="2839783"/>
          </a:xfrm>
          <a:custGeom>
            <a:avLst/>
            <a:gdLst>
              <a:gd name="connsiteX0" fmla="*/ 0 w 6069184"/>
              <a:gd name="connsiteY0" fmla="*/ 0 h 2839783"/>
              <a:gd name="connsiteX1" fmla="*/ 6069184 w 6069184"/>
              <a:gd name="connsiteY1" fmla="*/ 0 h 2839783"/>
              <a:gd name="connsiteX2" fmla="*/ 6063824 w 6069184"/>
              <a:gd name="connsiteY2" fmla="*/ 106160 h 2839783"/>
              <a:gd name="connsiteX3" fmla="*/ 3034592 w 6069184"/>
              <a:gd name="connsiteY3" fmla="*/ 2839783 h 2839783"/>
              <a:gd name="connsiteX4" fmla="*/ 5361 w 6069184"/>
              <a:gd name="connsiteY4" fmla="*/ 106160 h 2839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69184" h="2839783">
                <a:moveTo>
                  <a:pt x="0" y="0"/>
                </a:moveTo>
                <a:lnTo>
                  <a:pt x="6069184" y="0"/>
                </a:lnTo>
                <a:lnTo>
                  <a:pt x="6063824" y="106160"/>
                </a:lnTo>
                <a:cubicBezTo>
                  <a:pt x="5907892" y="1641596"/>
                  <a:pt x="4611168" y="2839783"/>
                  <a:pt x="3034592" y="2839783"/>
                </a:cubicBezTo>
                <a:cubicBezTo>
                  <a:pt x="1458016" y="2839783"/>
                  <a:pt x="161293" y="1641596"/>
                  <a:pt x="5361" y="106160"/>
                </a:cubicBezTo>
                <a:close/>
              </a:path>
            </a:pathLst>
          </a:custGeom>
        </p:spPr>
      </p:pic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2" r="1" b="7117"/>
          <a:stretch/>
        </p:blipFill>
        <p:spPr>
          <a:xfrm>
            <a:off x="1" y="3093143"/>
            <a:ext cx="5037722" cy="3760315"/>
          </a:xfrm>
          <a:custGeom>
            <a:avLst/>
            <a:gdLst>
              <a:gd name="connsiteX0" fmla="*/ 1956463 w 5001415"/>
              <a:gd name="connsiteY0" fmla="*/ 0 h 3733214"/>
              <a:gd name="connsiteX1" fmla="*/ 5001415 w 5001415"/>
              <a:gd name="connsiteY1" fmla="*/ 3044952 h 3733214"/>
              <a:gd name="connsiteX2" fmla="*/ 4939553 w 5001415"/>
              <a:gd name="connsiteY2" fmla="*/ 3658617 h 3733214"/>
              <a:gd name="connsiteX3" fmla="*/ 4920372 w 5001415"/>
              <a:gd name="connsiteY3" fmla="*/ 3733214 h 3733214"/>
              <a:gd name="connsiteX4" fmla="*/ 0 w 5001415"/>
              <a:gd name="connsiteY4" fmla="*/ 3733214 h 3733214"/>
              <a:gd name="connsiteX5" fmla="*/ 0 w 5001415"/>
              <a:gd name="connsiteY5" fmla="*/ 713124 h 3733214"/>
              <a:gd name="connsiteX6" fmla="*/ 19591 w 5001415"/>
              <a:gd name="connsiteY6" fmla="*/ 695319 h 3733214"/>
              <a:gd name="connsiteX7" fmla="*/ 1956463 w 5001415"/>
              <a:gd name="connsiteY7" fmla="*/ 0 h 3733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1415" h="3733214">
                <a:moveTo>
                  <a:pt x="1956463" y="0"/>
                </a:moveTo>
                <a:cubicBezTo>
                  <a:pt x="3638144" y="0"/>
                  <a:pt x="5001415" y="1363271"/>
                  <a:pt x="5001415" y="3044952"/>
                </a:cubicBezTo>
                <a:cubicBezTo>
                  <a:pt x="5001415" y="3255162"/>
                  <a:pt x="4980114" y="3460397"/>
                  <a:pt x="4939553" y="3658617"/>
                </a:cubicBezTo>
                <a:lnTo>
                  <a:pt x="4920372" y="3733214"/>
                </a:lnTo>
                <a:lnTo>
                  <a:pt x="0" y="3733214"/>
                </a:lnTo>
                <a:lnTo>
                  <a:pt x="0" y="713124"/>
                </a:lnTo>
                <a:lnTo>
                  <a:pt x="19591" y="695319"/>
                </a:lnTo>
                <a:cubicBezTo>
                  <a:pt x="545938" y="260939"/>
                  <a:pt x="1220728" y="0"/>
                  <a:pt x="1956463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61105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 rot="5400000">
            <a:off x="-306905" y="954005"/>
            <a:ext cx="2937087" cy="1517252"/>
          </a:xfrm>
        </p:spPr>
        <p:txBody>
          <a:bodyPr/>
          <a:lstStyle/>
          <a:p>
            <a:r>
              <a:rPr lang="fr-FR" dirty="0"/>
              <a:t>Les exigences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10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F098A482-1585-A44B-8E86-3FC2AA727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19291" y="-1549606"/>
            <a:ext cx="6833015" cy="9982199"/>
          </a:xfrm>
          <a:prstGeom prst="rect">
            <a:avLst/>
          </a:prstGeom>
        </p:spPr>
      </p:pic>
      <p:sp>
        <p:nvSpPr>
          <p:cNvPr id="3" name="Sourire 2"/>
          <p:cNvSpPr/>
          <p:nvPr/>
        </p:nvSpPr>
        <p:spPr>
          <a:xfrm>
            <a:off x="2310578" y="1206500"/>
            <a:ext cx="368300" cy="3429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Sourire 7"/>
          <p:cNvSpPr/>
          <p:nvPr/>
        </p:nvSpPr>
        <p:spPr>
          <a:xfrm>
            <a:off x="2313143" y="2730914"/>
            <a:ext cx="368300" cy="3429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Sourire 8"/>
          <p:cNvSpPr/>
          <p:nvPr/>
        </p:nvSpPr>
        <p:spPr>
          <a:xfrm>
            <a:off x="2309756" y="4229928"/>
            <a:ext cx="368300" cy="3429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Sourire 9"/>
          <p:cNvSpPr/>
          <p:nvPr/>
        </p:nvSpPr>
        <p:spPr>
          <a:xfrm>
            <a:off x="2309756" y="4649856"/>
            <a:ext cx="368300" cy="342900"/>
          </a:xfrm>
          <a:prstGeom prst="smileyFac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Cadre 11"/>
          <p:cNvSpPr/>
          <p:nvPr/>
        </p:nvSpPr>
        <p:spPr>
          <a:xfrm>
            <a:off x="2006599" y="632434"/>
            <a:ext cx="787401" cy="3327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006599" y="632434"/>
            <a:ext cx="606313" cy="332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Cadre 14"/>
          <p:cNvSpPr/>
          <p:nvPr/>
        </p:nvSpPr>
        <p:spPr>
          <a:xfrm>
            <a:off x="1993177" y="1945282"/>
            <a:ext cx="787401" cy="33276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993178" y="1945282"/>
            <a:ext cx="393700" cy="332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Cadre 16"/>
          <p:cNvSpPr/>
          <p:nvPr/>
        </p:nvSpPr>
        <p:spPr>
          <a:xfrm>
            <a:off x="2018577" y="2379042"/>
            <a:ext cx="787401" cy="35187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018576" y="2377496"/>
            <a:ext cx="291180" cy="353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Cadre 18"/>
          <p:cNvSpPr/>
          <p:nvPr/>
        </p:nvSpPr>
        <p:spPr>
          <a:xfrm>
            <a:off x="2073161" y="6206146"/>
            <a:ext cx="73281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073162" y="6216280"/>
            <a:ext cx="403338" cy="3327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Multiplication 20"/>
          <p:cNvSpPr/>
          <p:nvPr/>
        </p:nvSpPr>
        <p:spPr>
          <a:xfrm>
            <a:off x="2174052" y="3082786"/>
            <a:ext cx="604895" cy="51131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cation 21"/>
          <p:cNvSpPr/>
          <p:nvPr/>
        </p:nvSpPr>
        <p:spPr>
          <a:xfrm>
            <a:off x="2186739" y="3612866"/>
            <a:ext cx="604895" cy="51131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Multiplication 22"/>
          <p:cNvSpPr/>
          <p:nvPr/>
        </p:nvSpPr>
        <p:spPr>
          <a:xfrm>
            <a:off x="2164166" y="5003427"/>
            <a:ext cx="604895" cy="511314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Cadre 23"/>
          <p:cNvSpPr/>
          <p:nvPr/>
        </p:nvSpPr>
        <p:spPr>
          <a:xfrm>
            <a:off x="2073161" y="5652411"/>
            <a:ext cx="732817" cy="34290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2073162" y="5652411"/>
            <a:ext cx="403338" cy="3424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4075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Architecture fonctionnelle </a:t>
            </a:r>
          </a:p>
          <a:p>
            <a:r>
              <a:rPr lang="fr-FR" b="1" u="sng" dirty="0">
                <a:solidFill>
                  <a:srgbClr val="FF0000"/>
                </a:solidFill>
              </a:rPr>
              <a:t>Architecture physique</a:t>
            </a:r>
          </a:p>
          <a:p>
            <a:r>
              <a:rPr lang="fr-FR" dirty="0"/>
              <a:t>Traitement d’images</a:t>
            </a:r>
          </a:p>
          <a:p>
            <a:r>
              <a:rPr lang="fr-FR" dirty="0"/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0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01040" y="26145"/>
            <a:ext cx="10515600" cy="1325563"/>
          </a:xfrm>
        </p:spPr>
        <p:txBody>
          <a:bodyPr/>
          <a:lstStyle/>
          <a:p>
            <a:r>
              <a:rPr lang="fr-FR" dirty="0"/>
              <a:t>Architecture physique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12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386" y="1018280"/>
            <a:ext cx="7843130" cy="493870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9345880" y="2469034"/>
            <a:ext cx="2846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 modèle de table cartésienne</a:t>
            </a:r>
          </a:p>
        </p:txBody>
      </p:sp>
    </p:spTree>
    <p:extLst>
      <p:ext uri="{BB962C8B-B14F-4D97-AF65-F5344CB8AC3E}">
        <p14:creationId xmlns:p14="http://schemas.microsoft.com/office/powerpoint/2010/main" val="773688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6" r="8289" b="-1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26" r="10688" b="-1"/>
          <a:stretch/>
        </p:blipFill>
        <p:spPr>
          <a:xfrm>
            <a:off x="643467" y="-5"/>
            <a:ext cx="6082711" cy="3920044"/>
          </a:xfrm>
          <a:custGeom>
            <a:avLst/>
            <a:gdLst>
              <a:gd name="connsiteX0" fmla="*/ 0 w 6082711"/>
              <a:gd name="connsiteY0" fmla="*/ 0 h 3920044"/>
              <a:gd name="connsiteX1" fmla="*/ 6082711 w 6082711"/>
              <a:gd name="connsiteY1" fmla="*/ 0 h 3920044"/>
              <a:gd name="connsiteX2" fmla="*/ 6082711 w 6082711"/>
              <a:gd name="connsiteY2" fmla="*/ 3103225 h 3920044"/>
              <a:gd name="connsiteX3" fmla="*/ 4614930 w 6082711"/>
              <a:gd name="connsiteY3" fmla="*/ 3103225 h 3920044"/>
              <a:gd name="connsiteX4" fmla="*/ 4614930 w 6082711"/>
              <a:gd name="connsiteY4" fmla="*/ 3920044 h 3920044"/>
              <a:gd name="connsiteX5" fmla="*/ 0 w 6082711"/>
              <a:gd name="connsiteY5" fmla="*/ 3920044 h 392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7C36FC-DEAA-4DCA-B0AB-7F9357FA4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7045" y="643467"/>
            <a:ext cx="4661488" cy="2460741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8C38CD-A630-49FF-8417-6792A2B13F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9897978" y="6350166"/>
            <a:ext cx="1455821" cy="3657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36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" r="13902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63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1" r="11321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8463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9" r="11933"/>
          <a:stretch/>
        </p:blipFill>
        <p:spPr>
          <a:xfrm>
            <a:off x="838200" y="-3810"/>
            <a:ext cx="9928860" cy="68580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607B98-7700-4DC9-8BE8-A876255F9C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5631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33" y="321734"/>
            <a:ext cx="4225702" cy="290517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3668252"/>
            <a:ext cx="5426764" cy="268624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272" y="321734"/>
            <a:ext cx="4886287" cy="606992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091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006" y="643466"/>
            <a:ext cx="7553988" cy="557106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499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65" b="-1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9" name="Espace réservé du contenu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945" r="-1" b="4146"/>
          <a:stretch/>
        </p:blipFill>
        <p:spPr>
          <a:xfrm>
            <a:off x="-1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8064" y="2166721"/>
            <a:ext cx="3886199" cy="915035"/>
          </a:xfrm>
        </p:spPr>
        <p:txBody>
          <a:bodyPr>
            <a:normAutofit/>
          </a:bodyPr>
          <a:lstStyle/>
          <a:p>
            <a:r>
              <a:rPr lang="fr-FR" sz="2800" dirty="0"/>
              <a:t>Les moteurs :</a:t>
            </a:r>
            <a:br>
              <a:rPr lang="fr-FR" sz="2800" dirty="0"/>
            </a:br>
            <a:r>
              <a:rPr lang="fr-FR" sz="2800" dirty="0"/>
              <a:t>Sxstar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992E3C8-DBB2-426A-8EF1-9CB2BA58C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96" y="3325157"/>
            <a:ext cx="4620544" cy="1287044"/>
          </a:xfrm>
        </p:spPr>
        <p:txBody>
          <a:bodyPr>
            <a:normAutofit/>
          </a:bodyPr>
          <a:lstStyle/>
          <a:p>
            <a:r>
              <a:rPr lang="fr-FR" sz="1800" dirty="0"/>
              <a:t>Moteurs utilisés sur les </a:t>
            </a:r>
            <a:r>
              <a:rPr lang="fr-FR" sz="1800"/>
              <a:t>imprimante 3D</a:t>
            </a:r>
            <a:endParaRPr lang="fr-FR" sz="1800" dirty="0"/>
          </a:p>
          <a:p>
            <a:endParaRPr lang="fr-FR" sz="1800" dirty="0"/>
          </a:p>
          <a:p>
            <a:r>
              <a:rPr lang="fr-FR" sz="1800" dirty="0"/>
              <a:t>Moteurs pas à pas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249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Architecture fonctionnelle </a:t>
            </a:r>
          </a:p>
          <a:p>
            <a:r>
              <a:rPr lang="fr-FR" dirty="0"/>
              <a:t>Architecture physique</a:t>
            </a:r>
          </a:p>
          <a:p>
            <a:r>
              <a:rPr lang="fr-FR" dirty="0"/>
              <a:t>Traitement d’images</a:t>
            </a:r>
          </a:p>
          <a:p>
            <a:r>
              <a:rPr lang="fr-FR" dirty="0"/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7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fr-FR" dirty="0"/>
              <a:t>Arduino Uno Rev 3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512C220-EBB0-477E-B0F6-1FABCE675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fr-FR" sz="1800" dirty="0"/>
              <a:t>Prix: 20€</a:t>
            </a:r>
          </a:p>
          <a:p>
            <a:endParaRPr lang="fr-FR" sz="1800" dirty="0"/>
          </a:p>
          <a:p>
            <a:r>
              <a:rPr lang="fr-FR" sz="1800" dirty="0"/>
              <a:t>Facile d’utilisation</a:t>
            </a:r>
          </a:p>
          <a:p>
            <a:endParaRPr lang="fr-FR" sz="1800" dirty="0"/>
          </a:p>
          <a:p>
            <a:r>
              <a:rPr lang="fr-FR" sz="1800" dirty="0"/>
              <a:t>Traitement d’information en temps réel</a:t>
            </a:r>
          </a:p>
          <a:p>
            <a:endParaRPr lang="fr-FR" sz="1800" dirty="0"/>
          </a:p>
          <a:p>
            <a:r>
              <a:rPr lang="fr-FR" sz="1800" dirty="0"/>
              <a:t>RAM 2KB</a:t>
            </a:r>
          </a:p>
          <a:p>
            <a:endParaRPr lang="fr-FR" sz="1800" dirty="0"/>
          </a:p>
          <a:p>
            <a:r>
              <a:rPr lang="fr-FR" sz="1800" dirty="0"/>
              <a:t>Stockage 32KB</a:t>
            </a:r>
          </a:p>
        </p:txBody>
      </p:sp>
      <p:pic>
        <p:nvPicPr>
          <p:cNvPr id="8" name="Espace réservé du contenu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-2" b="3644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FD598250-15E1-DC49-8A3E-5B414A89D8A4}" type="slidenum">
              <a:rPr lang="en-US">
                <a:solidFill>
                  <a:srgbClr val="FFFFFF"/>
                </a:solidFill>
              </a:rPr>
              <a:pPr algn="l"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27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01420" y="3792225"/>
            <a:ext cx="3458621" cy="163137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fr-FR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  <a:t>Caméra</a:t>
            </a:r>
            <a:b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r>
              <a:rPr lang="en-US" dirty="0">
                <a:solidFill>
                  <a:srgbClr val="000000"/>
                </a:solidFill>
              </a:rPr>
              <a:t>GO-5100M-USB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JAI</a:t>
            </a:r>
            <a:br>
              <a:rPr lang="en-US" kern="1200" dirty="0">
                <a:solidFill>
                  <a:srgbClr val="000000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rgbClr val="0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8" r="3" b="285"/>
          <a:stretch/>
        </p:blipFill>
        <p:spPr>
          <a:xfrm>
            <a:off x="3347837" y="1"/>
            <a:ext cx="4063868" cy="3072200"/>
          </a:xfrm>
          <a:custGeom>
            <a:avLst/>
            <a:gdLst>
              <a:gd name="connsiteX0" fmla="*/ 288818 w 4063868"/>
              <a:gd name="connsiteY0" fmla="*/ 0 h 3072200"/>
              <a:gd name="connsiteX1" fmla="*/ 3775050 w 4063868"/>
              <a:gd name="connsiteY1" fmla="*/ 0 h 3072200"/>
              <a:gd name="connsiteX2" fmla="*/ 3818625 w 4063868"/>
              <a:gd name="connsiteY2" fmla="*/ 71726 h 3072200"/>
              <a:gd name="connsiteX3" fmla="*/ 4063868 w 4063868"/>
              <a:gd name="connsiteY3" fmla="*/ 1040266 h 3072200"/>
              <a:gd name="connsiteX4" fmla="*/ 2031934 w 4063868"/>
              <a:gd name="connsiteY4" fmla="*/ 3072200 h 3072200"/>
              <a:gd name="connsiteX5" fmla="*/ 0 w 4063868"/>
              <a:gd name="connsiteY5" fmla="*/ 1040266 h 3072200"/>
              <a:gd name="connsiteX6" fmla="*/ 245244 w 4063868"/>
              <a:gd name="connsiteY6" fmla="*/ 71726 h 307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63868" h="3072200">
                <a:moveTo>
                  <a:pt x="288818" y="0"/>
                </a:moveTo>
                <a:lnTo>
                  <a:pt x="3775050" y="0"/>
                </a:lnTo>
                <a:lnTo>
                  <a:pt x="3818625" y="71726"/>
                </a:lnTo>
                <a:cubicBezTo>
                  <a:pt x="3975028" y="359637"/>
                  <a:pt x="4063868" y="689577"/>
                  <a:pt x="4063868" y="1040266"/>
                </a:cubicBezTo>
                <a:cubicBezTo>
                  <a:pt x="4063868" y="2162473"/>
                  <a:pt x="3154140" y="3072200"/>
                  <a:pt x="2031934" y="3072200"/>
                </a:cubicBezTo>
                <a:cubicBezTo>
                  <a:pt x="909728" y="3072200"/>
                  <a:pt x="0" y="2162473"/>
                  <a:pt x="0" y="1040266"/>
                </a:cubicBezTo>
                <a:cubicBezTo>
                  <a:pt x="0" y="689577"/>
                  <a:pt x="88841" y="359637"/>
                  <a:pt x="245244" y="71726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1" r="12767" b="1"/>
          <a:stretch/>
        </p:blipFill>
        <p:spPr>
          <a:xfrm>
            <a:off x="7840768" y="1579827"/>
            <a:ext cx="4351232" cy="5287648"/>
          </a:xfrm>
          <a:custGeom>
            <a:avLst/>
            <a:gdLst>
              <a:gd name="connsiteX0" fmla="*/ 2879389 w 4351232"/>
              <a:gd name="connsiteY0" fmla="*/ 0 h 5287648"/>
              <a:gd name="connsiteX1" fmla="*/ 4251877 w 4351232"/>
              <a:gd name="connsiteY1" fmla="*/ 347527 h 5287648"/>
              <a:gd name="connsiteX2" fmla="*/ 4351232 w 4351232"/>
              <a:gd name="connsiteY2" fmla="*/ 407886 h 5287648"/>
              <a:gd name="connsiteX3" fmla="*/ 4351232 w 4351232"/>
              <a:gd name="connsiteY3" fmla="*/ 5287648 h 5287648"/>
              <a:gd name="connsiteX4" fmla="*/ 1303444 w 4351232"/>
              <a:gd name="connsiteY4" fmla="*/ 5287648 h 5287648"/>
              <a:gd name="connsiteX5" fmla="*/ 1269495 w 4351232"/>
              <a:gd name="connsiteY5" fmla="*/ 5267024 h 5287648"/>
              <a:gd name="connsiteX6" fmla="*/ 0 w 4351232"/>
              <a:gd name="connsiteY6" fmla="*/ 2879389 h 5287648"/>
              <a:gd name="connsiteX7" fmla="*/ 2879389 w 4351232"/>
              <a:gd name="connsiteY7" fmla="*/ 0 h 528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351232" h="5287648">
                <a:moveTo>
                  <a:pt x="2879389" y="0"/>
                </a:moveTo>
                <a:cubicBezTo>
                  <a:pt x="3376340" y="0"/>
                  <a:pt x="3843887" y="125893"/>
                  <a:pt x="4251877" y="347527"/>
                </a:cubicBezTo>
                <a:lnTo>
                  <a:pt x="4351232" y="407886"/>
                </a:lnTo>
                <a:lnTo>
                  <a:pt x="4351232" y="5287648"/>
                </a:lnTo>
                <a:lnTo>
                  <a:pt x="1303444" y="5287648"/>
                </a:lnTo>
                <a:lnTo>
                  <a:pt x="1269495" y="5267024"/>
                </a:lnTo>
                <a:cubicBezTo>
                  <a:pt x="503573" y="4749577"/>
                  <a:pt x="0" y="3873291"/>
                  <a:pt x="0" y="2879389"/>
                </a:cubicBezTo>
                <a:cubicBezTo>
                  <a:pt x="0" y="1289146"/>
                  <a:pt x="1289146" y="0"/>
                  <a:pt x="2879389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z="11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 sz="1100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868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04672" y="723578"/>
            <a:ext cx="3387106" cy="1645501"/>
          </a:xfrm>
        </p:spPr>
        <p:txBody>
          <a:bodyPr>
            <a:normAutofit/>
          </a:bodyPr>
          <a:lstStyle/>
          <a:p>
            <a:r>
              <a:rPr lang="fr-FR" dirty="0"/>
              <a:t>Optique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25A4CDE-3F43-4584-A27B-87F0AF836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815167"/>
            <a:ext cx="3387105" cy="2010833"/>
          </a:xfrm>
        </p:spPr>
        <p:txBody>
          <a:bodyPr>
            <a:normAutofit/>
          </a:bodyPr>
          <a:lstStyle/>
          <a:p>
            <a:r>
              <a:rPr lang="en-US" sz="1800" dirty="0"/>
              <a:t>Objectif: Mitutoyo x10</a:t>
            </a:r>
          </a:p>
          <a:p>
            <a:endParaRPr lang="en-US" sz="1800" dirty="0"/>
          </a:p>
          <a:p>
            <a:r>
              <a:rPr lang="en-US" sz="1800" dirty="0"/>
              <a:t>3 </a:t>
            </a:r>
            <a:r>
              <a:rPr lang="fr-FR" sz="1800" dirty="0"/>
              <a:t>lentilles de focales différentes</a:t>
            </a:r>
          </a:p>
          <a:p>
            <a:endParaRPr lang="fr-FR" sz="1800" dirty="0"/>
          </a:p>
          <a:p>
            <a:r>
              <a:rPr lang="fr-FR" sz="1800" dirty="0"/>
              <a:t>Revêtement NIR</a:t>
            </a:r>
            <a:endParaRPr lang="en-US" sz="18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9463" y="787436"/>
            <a:ext cx="3775899" cy="273497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710638"/>
            <a:ext cx="2438503" cy="224479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Espace réservé du contenu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758" y="4318312"/>
            <a:ext cx="3639309" cy="206555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639" y="3971122"/>
            <a:ext cx="2438503" cy="2111917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10572750" y="6471181"/>
            <a:ext cx="130614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>
                <a:solidFill>
                  <a:prstClr val="black">
                    <a:alpha val="80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alpha val="80000"/>
                </a:prstClr>
              </a:solidFill>
            </a:endParaRPr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206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Chemin optique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23</a:t>
            </a:fld>
            <a:endParaRPr lang="en-US"/>
          </a:p>
        </p:txBody>
      </p:sp>
      <p:pic>
        <p:nvPicPr>
          <p:cNvPr id="1026" name="Picture 2" descr="C:\Users\queyrusi\Downloads\micr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958" y="1690688"/>
            <a:ext cx="7772400" cy="2817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C8645FC-2DBD-684D-92E8-944CDCDD9672}"/>
              </a:ext>
            </a:extLst>
          </p:cNvPr>
          <p:cNvSpPr txBox="1"/>
          <p:nvPr/>
        </p:nvSpPr>
        <p:spPr>
          <a:xfrm>
            <a:off x="1219199" y="5109101"/>
            <a:ext cx="99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EX08 (coût abordable) </a:t>
            </a:r>
            <a:r>
              <a:rPr lang="fr-FR" dirty="0"/>
              <a:t>: trois lentilles permettent d’obtenir deux grossissements optiques en complément du zoom numérique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758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CA157D9-3414-E34C-94BF-36E2F2D4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3" descr="C:\Users\queyrusi\Downloads\WechatIMG41.jpeg">
            <a:extLst>
              <a:ext uri="{FF2B5EF4-FFF2-40B4-BE49-F238E27FC236}">
                <a16:creationId xmlns:a16="http://schemas.microsoft.com/office/drawing/2014/main" id="{819BCF62-4E60-4C41-8A82-C06008C34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8" b="18862"/>
          <a:stretch/>
        </p:blipFill>
        <p:spPr bwMode="auto">
          <a:xfrm>
            <a:off x="805667" y="2662528"/>
            <a:ext cx="6521061" cy="2836640"/>
          </a:xfrm>
          <a:prstGeom prst="snip2DiagRect">
            <a:avLst>
              <a:gd name="adj1" fmla="val 0"/>
              <a:gd name="adj2" fmla="val 45034"/>
            </a:avLst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extLst/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959D15-D702-D442-8AB8-35B26BA6F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444"/>
          <a:stretch/>
        </p:blipFill>
        <p:spPr>
          <a:xfrm>
            <a:off x="8114354" y="2402400"/>
            <a:ext cx="3387852" cy="30967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872A46F-04B2-FF49-9FF0-9361A879256E}"/>
              </a:ext>
            </a:extLst>
          </p:cNvPr>
          <p:cNvSpPr txBox="1"/>
          <p:nvPr/>
        </p:nvSpPr>
        <p:spPr>
          <a:xfrm>
            <a:off x="805667" y="536226"/>
            <a:ext cx="99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EX08 (coût abordable &lt; 5000 euros) </a:t>
            </a:r>
            <a:r>
              <a:rPr lang="fr-FR" dirty="0"/>
              <a:t>: le tube optique coûte 800 + 900 + 100 + 100 = 1900 euros (pour un prototype)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EC4E1732-296E-4B4F-AA39-E153F8F71DDD}"/>
              </a:ext>
            </a:extLst>
          </p:cNvPr>
          <p:cNvSpPr txBox="1"/>
          <p:nvPr/>
        </p:nvSpPr>
        <p:spPr>
          <a:xfrm>
            <a:off x="805667" y="1393408"/>
            <a:ext cx="9990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EX09 (modularité) </a:t>
            </a:r>
            <a:r>
              <a:rPr lang="fr-FR" dirty="0"/>
              <a:t>: les lentilles sont à fixation magnétique, la cage est démontable facilement, la caméra peut être remplacée</a:t>
            </a:r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169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1052EA4-2106-4743-B01A-65929B3C1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25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B0B0816-A2E0-4C61-B505-0C215592FFB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/>
              <a:t>Sommaire</a:t>
            </a:r>
            <a:endParaRPr lang="fr-FR" dirty="0"/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2516934D-CD54-4983-85EF-3580BF29EA89}"/>
              </a:ext>
            </a:extLst>
          </p:cNvPr>
          <p:cNvSpPr txBox="1">
            <a:spLocks/>
          </p:cNvSpPr>
          <p:nvPr/>
        </p:nvSpPr>
        <p:spPr>
          <a:xfrm>
            <a:off x="838199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Présentation du projet</a:t>
            </a:r>
          </a:p>
          <a:p>
            <a:r>
              <a:rPr lang="fr-FR" dirty="0"/>
              <a:t>Architecture fonctionnelle </a:t>
            </a:r>
          </a:p>
          <a:p>
            <a:r>
              <a:rPr lang="fr-FR" dirty="0"/>
              <a:t>Architecture physique</a:t>
            </a:r>
          </a:p>
          <a:p>
            <a:r>
              <a:rPr lang="fr-FR" b="1" u="sng" dirty="0">
                <a:solidFill>
                  <a:srgbClr val="FF0000"/>
                </a:solidFill>
              </a:rPr>
              <a:t>Traitement d’images</a:t>
            </a:r>
          </a:p>
          <a:p>
            <a:r>
              <a:rPr lang="fr-FR" dirty="0"/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7" name="Espace réservé du numéro de diapositive 3">
            <a:extLst>
              <a:ext uri="{FF2B5EF4-FFF2-40B4-BE49-F238E27FC236}">
                <a16:creationId xmlns:a16="http://schemas.microsoft.com/office/drawing/2014/main" id="{257D8250-AA0C-49F8-A743-57F1A39F1F2C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598250-15E1-DC49-8A3E-5B414A89D8A4}" type="slidenum">
              <a:rPr lang="en-US" smtClean="0"/>
              <a:pPr/>
              <a:t>25</a:t>
            </a:fld>
            <a:endParaRPr lang="en-US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FBD5382-A3BF-498E-824D-3A6DD9B43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941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267D6E3-4697-4B36-9606-464D7821AB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dirty="0"/>
              <a:t>Densité des capillaires sur une mire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4A6FB31-F854-4903-8662-71E6D2578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D598250-15E1-DC49-8A3E-5B414A89D8A4}" type="slidenum">
              <a:rPr lang="en-US" smtClean="0"/>
              <a:t>26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ED61EAC6-714B-4B01-A1FD-74075E973C2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978D0DE9-346F-42E0-8F94-52D0CE21959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598250-15E1-DC49-8A3E-5B414A89D8A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194C3BC-BAA7-4B97-8823-EAFEBB9EF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E7198A40-67AE-4190-86ED-DC65F65D5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61" y="1257691"/>
            <a:ext cx="11886939" cy="583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4834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B946D4-AE0C-418E-BD04-DDD727752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Axe des capillaires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CDF59A-807E-40BE-BE1E-7D082C69F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27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21583843-504C-4DA5-BEC0-6D5D88DA54C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04F6B534-AB64-4D1E-9ECD-9BD2E056DC77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598250-15E1-DC49-8A3E-5B414A89D8A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5A82FF-00B6-4855-BB04-2BC1846FA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11" name="Espace réservé du contenu 8">
            <a:extLst>
              <a:ext uri="{FF2B5EF4-FFF2-40B4-BE49-F238E27FC236}">
                <a16:creationId xmlns:a16="http://schemas.microsoft.com/office/drawing/2014/main" id="{54EC73F1-9BD6-49D5-9A29-77A12BB72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2793" b="2793"/>
          <a:stretch/>
        </p:blipFill>
        <p:spPr>
          <a:xfrm>
            <a:off x="1468259" y="1458020"/>
            <a:ext cx="8875404" cy="4764604"/>
          </a:xfr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8829BBE5-2AEA-4555-AE2C-51423BAFC6A6}"/>
              </a:ext>
            </a:extLst>
          </p:cNvPr>
          <p:cNvSpPr txBox="1"/>
          <p:nvPr/>
        </p:nvSpPr>
        <p:spPr>
          <a:xfrm>
            <a:off x="8345149" y="421661"/>
            <a:ext cx="3274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Analyse en composantes principales sur le spectre seuillé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8711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1E88E4-CD9A-4928-B2E3-3BF034A47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Transformée de Fourier</a:t>
            </a:r>
            <a:endParaRPr lang="en-GB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614D932-0CD3-40E0-AF56-FF4B2FAEBF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28</a:t>
            </a:fld>
            <a:endParaRPr lang="en-US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6D130E5E-DBE8-47A1-8274-6344CF82198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3">
            <a:extLst>
              <a:ext uri="{FF2B5EF4-FFF2-40B4-BE49-F238E27FC236}">
                <a16:creationId xmlns:a16="http://schemas.microsoft.com/office/drawing/2014/main" id="{558311EB-CB46-471A-A113-4A30A40BBA8D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D598250-15E1-DC49-8A3E-5B414A89D8A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24B493-0C9B-4FD3-B93F-79DF71443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15" name="Espace réservé du contenu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3EE7340-3E10-4DD2-A1D7-F65EA1D89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66908" r="68286"/>
          <a:stretch/>
        </p:blipFill>
        <p:spPr>
          <a:xfrm>
            <a:off x="4332157" y="1726702"/>
            <a:ext cx="3114306" cy="2038116"/>
          </a:xfrm>
        </p:spPr>
      </p:pic>
      <p:pic>
        <p:nvPicPr>
          <p:cNvPr id="16" name="Espace réservé du contenu 14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74DBB562-205F-49B8-B71B-F1DAD2ED4B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979" t="64395"/>
          <a:stretch/>
        </p:blipFill>
        <p:spPr>
          <a:xfrm>
            <a:off x="7898645" y="1554678"/>
            <a:ext cx="3214865" cy="2174126"/>
          </a:xfrm>
          <a:prstGeom prst="rect">
            <a:avLst/>
          </a:prstGeom>
        </p:spPr>
      </p:pic>
      <p:pic>
        <p:nvPicPr>
          <p:cNvPr id="18" name="Image 17" descr="Une image contenant mur&#10;&#10;Description générée automatiquement">
            <a:extLst>
              <a:ext uri="{FF2B5EF4-FFF2-40B4-BE49-F238E27FC236}">
                <a16:creationId xmlns:a16="http://schemas.microsoft.com/office/drawing/2014/main" id="{CD0D5776-3A09-4F51-90FC-CAF630344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01" y="2175583"/>
            <a:ext cx="2936877" cy="155322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5CDBBCA-D079-4971-8E14-028E21BDC1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393" t="10265" r="8155" b="50000"/>
          <a:stretch/>
        </p:blipFill>
        <p:spPr>
          <a:xfrm>
            <a:off x="2149839" y="4153813"/>
            <a:ext cx="7294582" cy="256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6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  <a:p>
            <a:r>
              <a:rPr lang="fr-FR" dirty="0"/>
              <a:t>Architecture fonctionnelle </a:t>
            </a:r>
          </a:p>
          <a:p>
            <a:r>
              <a:rPr lang="fr-FR" dirty="0"/>
              <a:t>Architecture physique</a:t>
            </a:r>
          </a:p>
          <a:p>
            <a:r>
              <a:rPr lang="fr-FR" dirty="0"/>
              <a:t>Traitement d’images</a:t>
            </a:r>
          </a:p>
          <a:p>
            <a:r>
              <a:rPr lang="fr-FR" b="1" u="sng" dirty="0">
                <a:solidFill>
                  <a:srgbClr val="FF0000"/>
                </a:solidFill>
              </a:rPr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29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7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u="sng" dirty="0">
                <a:solidFill>
                  <a:srgbClr val="FF0000"/>
                </a:solidFill>
              </a:rPr>
              <a:t>Présentation du projet</a:t>
            </a:r>
            <a:endParaRPr lang="fr-FR" dirty="0"/>
          </a:p>
          <a:p>
            <a:r>
              <a:rPr lang="fr-FR" dirty="0"/>
              <a:t>Architecture fonctionnelle </a:t>
            </a:r>
          </a:p>
          <a:p>
            <a:r>
              <a:rPr lang="fr-FR" dirty="0"/>
              <a:t>Architecture physique</a:t>
            </a:r>
          </a:p>
          <a:p>
            <a:r>
              <a:rPr lang="fr-FR" dirty="0"/>
              <a:t>Traitement d’images</a:t>
            </a:r>
          </a:p>
          <a:p>
            <a:r>
              <a:rPr lang="fr-FR" dirty="0"/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3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028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8" b="149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84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338C93-F99C-9449-B4CF-C84EFFEC1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Suite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7141E90-CAE5-DE4B-AE6A-18E97815B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/>
          </a:bodyPr>
          <a:lstStyle/>
          <a:p>
            <a:pPr>
              <a:lnSpc>
                <a:spcPct val="250000"/>
              </a:lnSpc>
            </a:pPr>
            <a:r>
              <a:rPr lang="fr-FR" dirty="0"/>
              <a:t>Montage de la table cartésienne</a:t>
            </a:r>
          </a:p>
          <a:p>
            <a:pPr>
              <a:lnSpc>
                <a:spcPct val="250000"/>
              </a:lnSpc>
            </a:pPr>
            <a:r>
              <a:rPr lang="fr-FR" dirty="0"/>
              <a:t>Asservissement joystick</a:t>
            </a:r>
          </a:p>
          <a:p>
            <a:pPr>
              <a:lnSpc>
                <a:spcPct val="250000"/>
              </a:lnSpc>
            </a:pPr>
            <a:r>
              <a:rPr lang="fr-FR" dirty="0"/>
              <a:t>Acquisition de l’image </a:t>
            </a:r>
          </a:p>
          <a:p>
            <a:pPr>
              <a:lnSpc>
                <a:spcPct val="250000"/>
              </a:lnSpc>
            </a:pPr>
            <a:r>
              <a:rPr lang="fr-FR" dirty="0"/>
              <a:t>Interface utilisateur pour contrôle et mesure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8C8D32-B12C-EB4E-B1B6-011B2E5DB8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31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98259"/>
            <a:ext cx="870373" cy="731520"/>
          </a:xfrm>
          <a:prstGeom prst="rect">
            <a:avLst/>
          </a:prstGeom>
        </p:spPr>
      </p:pic>
      <p:pic>
        <p:nvPicPr>
          <p:cNvPr id="6" name="Espace réservé du contenu 5" descr="Une image contenant intérieur, rouge&#10;&#10;Description générée automatiquement">
            <a:extLst>
              <a:ext uri="{FF2B5EF4-FFF2-40B4-BE49-F238E27FC236}">
                <a16:creationId xmlns:a16="http://schemas.microsoft.com/office/drawing/2014/main" id="{F676CF38-53F6-4FDB-9654-C500B91E1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40" y="658960"/>
            <a:ext cx="4733644" cy="3786916"/>
          </a:xfrm>
          <a:prstGeom prst="rect">
            <a:avLst/>
          </a:prstGeom>
        </p:spPr>
      </p:pic>
      <p:sp>
        <p:nvSpPr>
          <p:cNvPr id="7" name="Ellipse 6">
            <a:extLst>
              <a:ext uri="{FF2B5EF4-FFF2-40B4-BE49-F238E27FC236}">
                <a16:creationId xmlns:a16="http://schemas.microsoft.com/office/drawing/2014/main" id="{ADF78316-AE8B-4926-9F2C-26DB137FFCB1}"/>
              </a:ext>
            </a:extLst>
          </p:cNvPr>
          <p:cNvSpPr/>
          <p:nvPr/>
        </p:nvSpPr>
        <p:spPr>
          <a:xfrm>
            <a:off x="9017876" y="2396359"/>
            <a:ext cx="1639614" cy="163961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1F84D3AE-9493-4B44-89D1-602EA3427BE8}"/>
              </a:ext>
            </a:extLst>
          </p:cNvPr>
          <p:cNvSpPr/>
          <p:nvPr/>
        </p:nvSpPr>
        <p:spPr>
          <a:xfrm>
            <a:off x="9748911" y="3151163"/>
            <a:ext cx="126609" cy="1125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FE76FF1B-37C7-471A-AB7E-B08C97C5311E}"/>
              </a:ext>
            </a:extLst>
          </p:cNvPr>
          <p:cNvCxnSpPr/>
          <p:nvPr/>
        </p:nvCxnSpPr>
        <p:spPr>
          <a:xfrm flipH="1">
            <a:off x="9855591" y="2495046"/>
            <a:ext cx="126609" cy="614127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5CFA01FC-4C56-415B-B885-3B91AFD195FB}"/>
              </a:ext>
            </a:extLst>
          </p:cNvPr>
          <p:cNvSpPr txBox="1"/>
          <p:nvPr/>
        </p:nvSpPr>
        <p:spPr>
          <a:xfrm>
            <a:off x="9923303" y="2722416"/>
            <a:ext cx="837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accent1"/>
                </a:solidFill>
              </a:rPr>
              <a:t>1mm</a:t>
            </a:r>
            <a:endParaRPr lang="en-GB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97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Présentation du projet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4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466" y="1977160"/>
            <a:ext cx="1743354" cy="87167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297" y="1977161"/>
            <a:ext cx="1902043" cy="871677"/>
          </a:xfrm>
          <a:prstGeom prst="rect">
            <a:avLst/>
          </a:prstGeom>
        </p:spPr>
      </p:pic>
      <p:sp>
        <p:nvSpPr>
          <p:cNvPr id="8" name="Croix 7"/>
          <p:cNvSpPr/>
          <p:nvPr/>
        </p:nvSpPr>
        <p:spPr>
          <a:xfrm>
            <a:off x="5443055" y="2075171"/>
            <a:ext cx="652945" cy="675653"/>
          </a:xfrm>
          <a:prstGeom prst="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10"/>
          <p:cNvCxnSpPr/>
          <p:nvPr/>
        </p:nvCxnSpPr>
        <p:spPr>
          <a:xfrm>
            <a:off x="2576944" y="1781299"/>
            <a:ext cx="0" cy="1341911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2565069" y="3123210"/>
            <a:ext cx="598515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V="1">
            <a:off x="2588819" y="1779417"/>
            <a:ext cx="5985150" cy="1163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8562094" y="1786752"/>
            <a:ext cx="0" cy="133645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Flèche vers le bas 24"/>
          <p:cNvSpPr/>
          <p:nvPr/>
        </p:nvSpPr>
        <p:spPr>
          <a:xfrm rot="1684988">
            <a:off x="3756671" y="3224738"/>
            <a:ext cx="912014" cy="1123063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ZoneTexte 25"/>
          <p:cNvSpPr txBox="1"/>
          <p:nvPr/>
        </p:nvSpPr>
        <p:spPr>
          <a:xfrm>
            <a:off x="285051" y="4465121"/>
            <a:ext cx="6246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Création d’un microscope vidéo numérique de visualisation et d’acquisition des capillaires unguéaux de manière automatisée/manuel avec l’aide d’un logiciel d’interface codé sous python </a:t>
            </a:r>
          </a:p>
        </p:txBody>
      </p:sp>
      <p:sp>
        <p:nvSpPr>
          <p:cNvPr id="27" name="Flèche vers le bas 26"/>
          <p:cNvSpPr/>
          <p:nvPr/>
        </p:nvSpPr>
        <p:spPr>
          <a:xfrm rot="18331560">
            <a:off x="8360269" y="3065326"/>
            <a:ext cx="423755" cy="1560293"/>
          </a:xfrm>
          <a:prstGeom prst="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7832766" y="4465121"/>
            <a:ext cx="42988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Acquisition automatisée des capillaires du lit de l’ongle des 5 doigts de la main avec distinction de la main gauche et droite </a:t>
            </a:r>
          </a:p>
        </p:txBody>
      </p:sp>
      <p:cxnSp>
        <p:nvCxnSpPr>
          <p:cNvPr id="30" name="Connecteur droit 29"/>
          <p:cNvCxnSpPr/>
          <p:nvPr/>
        </p:nvCxnSpPr>
        <p:spPr>
          <a:xfrm>
            <a:off x="166255" y="4363518"/>
            <a:ext cx="0" cy="1343494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>
            <a:off x="166255" y="4363518"/>
            <a:ext cx="6175211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Connecteur droit 36"/>
          <p:cNvCxnSpPr/>
          <p:nvPr/>
        </p:nvCxnSpPr>
        <p:spPr>
          <a:xfrm>
            <a:off x="166255" y="5686951"/>
            <a:ext cx="6175211" cy="20061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Connecteur droit 41"/>
          <p:cNvCxnSpPr/>
          <p:nvPr/>
        </p:nvCxnSpPr>
        <p:spPr>
          <a:xfrm>
            <a:off x="6327558" y="4373415"/>
            <a:ext cx="13908" cy="1333597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>
            <a:off x="7832766" y="4465121"/>
            <a:ext cx="0" cy="923330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Connecteur droit 46"/>
          <p:cNvCxnSpPr/>
          <p:nvPr/>
        </p:nvCxnSpPr>
        <p:spPr>
          <a:xfrm>
            <a:off x="7832765" y="4468748"/>
            <a:ext cx="4161314" cy="2760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Connecteur droit 49"/>
          <p:cNvCxnSpPr/>
          <p:nvPr/>
        </p:nvCxnSpPr>
        <p:spPr>
          <a:xfrm flipV="1">
            <a:off x="7820890" y="5388451"/>
            <a:ext cx="4173189" cy="11876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>
            <a:off x="11994079" y="4476995"/>
            <a:ext cx="0" cy="923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6" name="ZoneTexte 55"/>
          <p:cNvSpPr txBox="1"/>
          <p:nvPr/>
        </p:nvSpPr>
        <p:spPr>
          <a:xfrm rot="1750430">
            <a:off x="4129581" y="3379926"/>
            <a:ext cx="3086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7" name="ZoneTexte 56"/>
          <p:cNvSpPr txBox="1"/>
          <p:nvPr/>
        </p:nvSpPr>
        <p:spPr>
          <a:xfrm rot="18387631">
            <a:off x="8348338" y="3575762"/>
            <a:ext cx="356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369546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modèles existants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5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1965960"/>
            <a:ext cx="3731260" cy="242934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00" y="1815243"/>
            <a:ext cx="3566160" cy="258006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010400" y="4395306"/>
            <a:ext cx="3870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CapXview</a:t>
            </a:r>
            <a:r>
              <a:rPr lang="fr-FR" dirty="0"/>
              <a:t> (modèle présent au CHU)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615044" y="4395306"/>
            <a:ext cx="3170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Capillaroscope</a:t>
            </a:r>
            <a:r>
              <a:rPr lang="fr-FR" dirty="0"/>
              <a:t> </a:t>
            </a:r>
            <a:r>
              <a:rPr lang="fr-FR" dirty="0" err="1"/>
              <a:t>Optilia</a:t>
            </a:r>
            <a:endParaRPr lang="fr-FR" dirty="0"/>
          </a:p>
        </p:txBody>
      </p:sp>
      <p:cxnSp>
        <p:nvCxnSpPr>
          <p:cNvPr id="10" name="Connecteur droit 9"/>
          <p:cNvCxnSpPr/>
          <p:nvPr/>
        </p:nvCxnSpPr>
        <p:spPr>
          <a:xfrm>
            <a:off x="5688277" y="1815243"/>
            <a:ext cx="0" cy="27647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Connecteur droit 10"/>
          <p:cNvCxnSpPr/>
          <p:nvPr/>
        </p:nvCxnSpPr>
        <p:spPr>
          <a:xfrm>
            <a:off x="5888183" y="1815243"/>
            <a:ext cx="0" cy="2764729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706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Présentation du projet</a:t>
            </a:r>
          </a:p>
          <a:p>
            <a:r>
              <a:rPr lang="fr-FR" b="1" u="sng" dirty="0">
                <a:solidFill>
                  <a:srgbClr val="FF0000"/>
                </a:solidFill>
              </a:rPr>
              <a:t>Architecture fonctionnelle </a:t>
            </a:r>
          </a:p>
          <a:p>
            <a:r>
              <a:rPr lang="fr-FR" dirty="0"/>
              <a:t>Architecture physique</a:t>
            </a:r>
          </a:p>
          <a:p>
            <a:r>
              <a:rPr lang="fr-FR" dirty="0"/>
              <a:t>Traitement d’images</a:t>
            </a:r>
          </a:p>
          <a:p>
            <a:r>
              <a:rPr lang="fr-FR" dirty="0"/>
              <a:t>Interface</a:t>
            </a:r>
          </a:p>
          <a:p>
            <a:r>
              <a:rPr lang="fr-FR" dirty="0"/>
              <a:t>Tests</a:t>
            </a:r>
          </a:p>
          <a:p>
            <a:r>
              <a:rPr lang="fr-FR" dirty="0"/>
              <a:t>Démonstrations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6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278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Architecture fonctionnelle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7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320" y="1489934"/>
            <a:ext cx="6309360" cy="445366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57132" y="6120830"/>
            <a:ext cx="2613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Diagramme bête à corne 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41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777" y="0"/>
            <a:ext cx="10515600" cy="1325563"/>
          </a:xfrm>
        </p:spPr>
        <p:txBody>
          <a:bodyPr/>
          <a:lstStyle/>
          <a:p>
            <a:r>
              <a:rPr lang="fr-FR" dirty="0"/>
              <a:t>Le diagramme pieuvre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598250-15E1-DC49-8A3E-5B414A89D8A4}" type="slidenum">
              <a:rPr lang="en-US" smtClean="0"/>
              <a:t>8</a:t>
            </a:fld>
            <a:endParaRPr lang="en-US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8052" y="1021080"/>
            <a:ext cx="6915861" cy="547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71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16" y="954132"/>
            <a:ext cx="10905066" cy="4236056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FD598250-15E1-DC49-8A3E-5B414A89D8A4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sp>
        <p:nvSpPr>
          <p:cNvPr id="2" name="ZoneTexte 1"/>
          <p:cNvSpPr txBox="1"/>
          <p:nvPr/>
        </p:nvSpPr>
        <p:spPr>
          <a:xfrm>
            <a:off x="4014439" y="5588603"/>
            <a:ext cx="38694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différentes fonctions contraintes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013" y="5989955"/>
            <a:ext cx="870373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082938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Bureau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Grand écran</PresentationFormat>
  <Paragraphs>137</Paragraphs>
  <Slides>31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Thème Office</vt:lpstr>
      <vt:lpstr>Conception personnalisée</vt:lpstr>
      <vt:lpstr>Projet CaPillar</vt:lpstr>
      <vt:lpstr>Sommaire</vt:lpstr>
      <vt:lpstr>Sommaire</vt:lpstr>
      <vt:lpstr>Présentation du projet </vt:lpstr>
      <vt:lpstr>Les modèles existants</vt:lpstr>
      <vt:lpstr>Sommaire</vt:lpstr>
      <vt:lpstr>Architecture fonctionnelle </vt:lpstr>
      <vt:lpstr>Le diagramme pieuvre </vt:lpstr>
      <vt:lpstr>Présentation PowerPoint</vt:lpstr>
      <vt:lpstr>Les exigences </vt:lpstr>
      <vt:lpstr>Sommaire</vt:lpstr>
      <vt:lpstr>Architecture physique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Les moteurs : Sxstar</vt:lpstr>
      <vt:lpstr>Arduino Uno Rev 3</vt:lpstr>
      <vt:lpstr>Caméra GO-5100M-USB JAI </vt:lpstr>
      <vt:lpstr>Optique</vt:lpstr>
      <vt:lpstr>Chemin optique</vt:lpstr>
      <vt:lpstr>Présentation PowerPoint</vt:lpstr>
      <vt:lpstr>Présentation PowerPoint</vt:lpstr>
      <vt:lpstr>Densité des capillaires sur une mire</vt:lpstr>
      <vt:lpstr>Axe des capillaires</vt:lpstr>
      <vt:lpstr>Transformée de Fourier</vt:lpstr>
      <vt:lpstr>Sommaire</vt:lpstr>
      <vt:lpstr>Présentation PowerPoint</vt:lpstr>
      <vt:lpstr>Suite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CaPillar</dc:title>
  <dc:creator>francois duye</dc:creator>
  <cp:lastModifiedBy>Louis LESIEUR</cp:lastModifiedBy>
  <cp:revision>73</cp:revision>
  <dcterms:created xsi:type="dcterms:W3CDTF">2019-03-19T09:48:13Z</dcterms:created>
  <dcterms:modified xsi:type="dcterms:W3CDTF">2019-03-26T09:06:16Z</dcterms:modified>
</cp:coreProperties>
</file>